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Alegreya Sans" panose="020B0604020202020204" charset="0"/>
      <p:regular r:id="rId12"/>
    </p:embeddedFont>
    <p:embeddedFont>
      <p:font typeface="Alegreya Sans Bold" panose="020B0604020202020204" charset="0"/>
      <p:regular r:id="rId13"/>
    </p:embeddedFont>
    <p:embeddedFont>
      <p:font typeface="Alegreya Sans Medium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lear Sans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89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svg"/><Relationship Id="rId7" Type="http://schemas.openxmlformats.org/officeDocument/2006/relationships/image" Target="../media/image2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3.svg"/><Relationship Id="rId10" Type="http://schemas.openxmlformats.org/officeDocument/2006/relationships/image" Target="../media/image30.jpeg"/><Relationship Id="rId4" Type="http://schemas.openxmlformats.org/officeDocument/2006/relationships/image" Target="../media/image22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3.svg"/><Relationship Id="rId7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22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ideo" Target="https://youtu.be/ihv0eZ3uGCY" TargetMode="Externa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3.svg"/><Relationship Id="rId9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391761">
            <a:off x="-5046395" y="1967871"/>
            <a:ext cx="9267406" cy="12492827"/>
          </a:xfrm>
          <a:custGeom>
            <a:avLst/>
            <a:gdLst/>
            <a:ahLst/>
            <a:cxnLst/>
            <a:rect l="l" t="t" r="r" b="b"/>
            <a:pathLst>
              <a:path w="9267406" h="12492827">
                <a:moveTo>
                  <a:pt x="0" y="0"/>
                </a:moveTo>
                <a:lnTo>
                  <a:pt x="9267406" y="0"/>
                </a:lnTo>
                <a:lnTo>
                  <a:pt x="9267406" y="12492827"/>
                </a:lnTo>
                <a:lnTo>
                  <a:pt x="0" y="1249282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2775188" y="-4317446"/>
            <a:ext cx="8968224" cy="8634892"/>
          </a:xfrm>
          <a:custGeom>
            <a:avLst/>
            <a:gdLst/>
            <a:ahLst/>
            <a:cxnLst/>
            <a:rect l="l" t="t" r="r" b="b"/>
            <a:pathLst>
              <a:path w="8968224" h="8634892">
                <a:moveTo>
                  <a:pt x="0" y="0"/>
                </a:moveTo>
                <a:lnTo>
                  <a:pt x="8968224" y="0"/>
                </a:lnTo>
                <a:lnTo>
                  <a:pt x="8968224" y="8634892"/>
                </a:lnTo>
                <a:lnTo>
                  <a:pt x="0" y="863489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4117005" y="4105319"/>
            <a:ext cx="10053990" cy="1955437"/>
            <a:chOff x="0" y="0"/>
            <a:chExt cx="13405321" cy="2607250"/>
          </a:xfrm>
        </p:grpSpPr>
        <p:sp>
          <p:nvSpPr>
            <p:cNvPr id="5" name="TextBox 5"/>
            <p:cNvSpPr txBox="1"/>
            <p:nvPr/>
          </p:nvSpPr>
          <p:spPr>
            <a:xfrm>
              <a:off x="0" y="-100501"/>
              <a:ext cx="13405321" cy="171084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800"/>
                </a:lnSpc>
              </a:pPr>
              <a:r>
                <a:rPr lang="en-US" sz="8000" b="1">
                  <a:solidFill>
                    <a:srgbClr val="191919"/>
                  </a:solidFill>
                  <a:latin typeface="Alegreya Sans Medium"/>
                  <a:ea typeface="Alegreya Sans Medium"/>
                  <a:cs typeface="Alegreya Sans Medium"/>
                  <a:sym typeface="Alegreya Sans Medium"/>
                </a:rPr>
                <a:t>Elektronika a środowisko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2088580"/>
              <a:ext cx="13405321" cy="5242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80"/>
                </a:lnSpc>
              </a:pPr>
              <a:r>
                <a:rPr lang="en-US" sz="2800">
                  <a:solidFill>
                    <a:srgbClr val="191919"/>
                  </a:solidFill>
                  <a:latin typeface="Clear Sans"/>
                  <a:ea typeface="Clear Sans"/>
                  <a:cs typeface="Clear Sans"/>
                  <a:sym typeface="Clear Sans"/>
                </a:rPr>
                <a:t>Monika Zalas</a:t>
              </a:r>
            </a:p>
          </p:txBody>
        </p:sp>
      </p:grpSp>
      <p:sp>
        <p:nvSpPr>
          <p:cNvPr id="7" name="Freeform 7"/>
          <p:cNvSpPr/>
          <p:nvPr/>
        </p:nvSpPr>
        <p:spPr>
          <a:xfrm>
            <a:off x="16446245" y="2871666"/>
            <a:ext cx="2281713" cy="2196906"/>
          </a:xfrm>
          <a:custGeom>
            <a:avLst/>
            <a:gdLst/>
            <a:ahLst/>
            <a:cxnLst/>
            <a:rect l="l" t="t" r="r" b="b"/>
            <a:pathLst>
              <a:path w="2281713" h="2196906">
                <a:moveTo>
                  <a:pt x="0" y="0"/>
                </a:moveTo>
                <a:lnTo>
                  <a:pt x="2281713" y="0"/>
                </a:lnTo>
                <a:lnTo>
                  <a:pt x="2281713" y="2196907"/>
                </a:lnTo>
                <a:lnTo>
                  <a:pt x="0" y="21969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799731" y="8016263"/>
            <a:ext cx="4634548" cy="396043"/>
          </a:xfrm>
          <a:custGeom>
            <a:avLst/>
            <a:gdLst/>
            <a:ahLst/>
            <a:cxnLst/>
            <a:rect l="l" t="t" r="r" b="b"/>
            <a:pathLst>
              <a:path w="4634548" h="396043">
                <a:moveTo>
                  <a:pt x="0" y="0"/>
                </a:moveTo>
                <a:lnTo>
                  <a:pt x="4634548" y="0"/>
                </a:lnTo>
                <a:lnTo>
                  <a:pt x="4634548" y="396043"/>
                </a:lnTo>
                <a:lnTo>
                  <a:pt x="0" y="3960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46188" y="-3531853"/>
            <a:ext cx="6361694" cy="6125242"/>
          </a:xfrm>
          <a:custGeom>
            <a:avLst/>
            <a:gdLst/>
            <a:ahLst/>
            <a:cxnLst/>
            <a:rect l="l" t="t" r="r" b="b"/>
            <a:pathLst>
              <a:path w="6361694" h="6125242">
                <a:moveTo>
                  <a:pt x="0" y="0"/>
                </a:moveTo>
                <a:lnTo>
                  <a:pt x="6361694" y="0"/>
                </a:lnTo>
                <a:lnTo>
                  <a:pt x="6361694" y="6125242"/>
                </a:lnTo>
                <a:lnTo>
                  <a:pt x="0" y="61252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4976406" y="523628"/>
            <a:ext cx="1631476" cy="3227741"/>
          </a:xfrm>
          <a:custGeom>
            <a:avLst/>
            <a:gdLst/>
            <a:ahLst/>
            <a:cxnLst/>
            <a:rect l="l" t="t" r="r" b="b"/>
            <a:pathLst>
              <a:path w="1631476" h="3227741">
                <a:moveTo>
                  <a:pt x="0" y="0"/>
                </a:moveTo>
                <a:lnTo>
                  <a:pt x="1631476" y="0"/>
                </a:lnTo>
                <a:lnTo>
                  <a:pt x="1631476" y="3227741"/>
                </a:lnTo>
                <a:lnTo>
                  <a:pt x="0" y="32277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2518409" y="6647999"/>
            <a:ext cx="10410242" cy="10023312"/>
          </a:xfrm>
          <a:custGeom>
            <a:avLst/>
            <a:gdLst/>
            <a:ahLst/>
            <a:cxnLst/>
            <a:rect l="l" t="t" r="r" b="b"/>
            <a:pathLst>
              <a:path w="10410242" h="10023312">
                <a:moveTo>
                  <a:pt x="0" y="0"/>
                </a:moveTo>
                <a:lnTo>
                  <a:pt x="10410242" y="0"/>
                </a:lnTo>
                <a:lnTo>
                  <a:pt x="10410242" y="10023313"/>
                </a:lnTo>
                <a:lnTo>
                  <a:pt x="0" y="100233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834943" y="9104898"/>
            <a:ext cx="3590255" cy="306804"/>
          </a:xfrm>
          <a:custGeom>
            <a:avLst/>
            <a:gdLst/>
            <a:ahLst/>
            <a:cxnLst/>
            <a:rect l="l" t="t" r="r" b="b"/>
            <a:pathLst>
              <a:path w="3590255" h="306804">
                <a:moveTo>
                  <a:pt x="0" y="0"/>
                </a:moveTo>
                <a:lnTo>
                  <a:pt x="3590255" y="0"/>
                </a:lnTo>
                <a:lnTo>
                  <a:pt x="3590255" y="306804"/>
                </a:lnTo>
                <a:lnTo>
                  <a:pt x="0" y="3068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8645830" y="4103550"/>
            <a:ext cx="8140784" cy="5432123"/>
          </a:xfrm>
          <a:custGeom>
            <a:avLst/>
            <a:gdLst/>
            <a:ahLst/>
            <a:cxnLst/>
            <a:rect l="l" t="t" r="r" b="b"/>
            <a:pathLst>
              <a:path w="8140784" h="5432123">
                <a:moveTo>
                  <a:pt x="0" y="0"/>
                </a:moveTo>
                <a:lnTo>
                  <a:pt x="8140784" y="0"/>
                </a:lnTo>
                <a:lnTo>
                  <a:pt x="8140784" y="5432123"/>
                </a:lnTo>
                <a:lnTo>
                  <a:pt x="0" y="543212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666587" y="1267009"/>
            <a:ext cx="10651992" cy="3140208"/>
            <a:chOff x="0" y="0"/>
            <a:chExt cx="14202657" cy="4186944"/>
          </a:xfrm>
        </p:grpSpPr>
        <p:sp>
          <p:nvSpPr>
            <p:cNvPr id="8" name="TextBox 8"/>
            <p:cNvSpPr txBox="1"/>
            <p:nvPr/>
          </p:nvSpPr>
          <p:spPr>
            <a:xfrm>
              <a:off x="0" y="-142875"/>
              <a:ext cx="14202657" cy="30670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640"/>
                </a:lnSpc>
              </a:pPr>
              <a:r>
                <a:rPr lang="en-US" sz="7200" b="1">
                  <a:solidFill>
                    <a:srgbClr val="191919"/>
                  </a:solidFill>
                  <a:latin typeface="Alegreya Sans Medium"/>
                  <a:ea typeface="Alegreya Sans Medium"/>
                  <a:cs typeface="Alegreya Sans Medium"/>
                  <a:sym typeface="Alegreya Sans Medium"/>
                </a:rPr>
                <a:t>A Ty co możesz zrobić, aby zmniejszyć ilość e-odpadów?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3591413"/>
              <a:ext cx="13027637" cy="5948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64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802805" y="1706817"/>
            <a:ext cx="8682390" cy="336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40"/>
              </a:lnSpc>
            </a:pPr>
            <a:r>
              <a:rPr lang="en-US" sz="2400" spc="48">
                <a:solidFill>
                  <a:srgbClr val="191919"/>
                </a:solidFill>
                <a:latin typeface="Clear Sans"/>
                <a:ea typeface="Clear Sans"/>
                <a:cs typeface="Clear Sans"/>
                <a:sym typeface="Clear Sans"/>
              </a:rPr>
              <a:t>REFLEKSJA NA POCZĄTEK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912644" y="6563288"/>
            <a:ext cx="15346656" cy="2695012"/>
            <a:chOff x="0" y="0"/>
            <a:chExt cx="20462208" cy="3593349"/>
          </a:xfrm>
        </p:grpSpPr>
        <p:sp>
          <p:nvSpPr>
            <p:cNvPr id="4" name="TextBox 4"/>
            <p:cNvSpPr txBox="1"/>
            <p:nvPr/>
          </p:nvSpPr>
          <p:spPr>
            <a:xfrm>
              <a:off x="0" y="-74895"/>
              <a:ext cx="20462208" cy="25622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920"/>
                </a:lnSpc>
              </a:pPr>
              <a:r>
                <a:rPr lang="en-US" sz="4100" b="1">
                  <a:solidFill>
                    <a:srgbClr val="191919"/>
                  </a:solidFill>
                  <a:latin typeface="Alegreya Sans Medium"/>
                  <a:ea typeface="Alegreya Sans Medium"/>
                  <a:cs typeface="Alegreya Sans Medium"/>
                  <a:sym typeface="Alegreya Sans Medium"/>
                </a:rPr>
                <a:t>„Chcąc nie chcąc, my, ludzie, jesteśmy powiązani ze sobą oraz ze wszystkimi roślinami i zwierzętami na całym świecie. Nasze życia łączą się ze sobą. (…) Współdziałanie to nasza natura. Klucz do przeżycia”. </a:t>
              </a: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1395762" y="3011950"/>
              <a:ext cx="17670683" cy="5813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079"/>
                </a:lnSpc>
              </a:pPr>
              <a:r>
                <a:rPr lang="en-US" sz="2799" b="1">
                  <a:solidFill>
                    <a:srgbClr val="191919"/>
                  </a:solidFill>
                  <a:latin typeface="Alegreya Sans Medium"/>
                  <a:ea typeface="Alegreya Sans Medium"/>
                  <a:cs typeface="Alegreya Sans Medium"/>
                  <a:sym typeface="Alegreya Sans Medium"/>
                </a:rPr>
                <a:t>Carl Sagan</a:t>
              </a:r>
            </a:p>
          </p:txBody>
        </p:sp>
      </p:grpSp>
      <p:sp>
        <p:nvSpPr>
          <p:cNvPr id="6" name="Freeform 6"/>
          <p:cNvSpPr/>
          <p:nvPr/>
        </p:nvSpPr>
        <p:spPr>
          <a:xfrm>
            <a:off x="7774499" y="2959918"/>
            <a:ext cx="2739001" cy="2637198"/>
          </a:xfrm>
          <a:custGeom>
            <a:avLst/>
            <a:gdLst/>
            <a:ahLst/>
            <a:cxnLst/>
            <a:rect l="l" t="t" r="r" b="b"/>
            <a:pathLst>
              <a:path w="2739001" h="2637198">
                <a:moveTo>
                  <a:pt x="0" y="0"/>
                </a:moveTo>
                <a:lnTo>
                  <a:pt x="2739002" y="0"/>
                </a:lnTo>
                <a:lnTo>
                  <a:pt x="2739002" y="2637198"/>
                </a:lnTo>
                <a:lnTo>
                  <a:pt x="0" y="263719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8696170" y="3416845"/>
            <a:ext cx="1817331" cy="2789871"/>
          </a:xfrm>
          <a:custGeom>
            <a:avLst/>
            <a:gdLst/>
            <a:ahLst/>
            <a:cxnLst/>
            <a:rect l="l" t="t" r="r" b="b"/>
            <a:pathLst>
              <a:path w="1817331" h="2789871">
                <a:moveTo>
                  <a:pt x="0" y="0"/>
                </a:moveTo>
                <a:lnTo>
                  <a:pt x="1817331" y="0"/>
                </a:lnTo>
                <a:lnTo>
                  <a:pt x="1817331" y="2789871"/>
                </a:lnTo>
                <a:lnTo>
                  <a:pt x="0" y="27898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933732" y="6505812"/>
            <a:ext cx="3308426" cy="3185458"/>
          </a:xfrm>
          <a:custGeom>
            <a:avLst/>
            <a:gdLst/>
            <a:ahLst/>
            <a:cxnLst/>
            <a:rect l="l" t="t" r="r" b="b"/>
            <a:pathLst>
              <a:path w="3308426" h="3185458">
                <a:moveTo>
                  <a:pt x="0" y="0"/>
                </a:moveTo>
                <a:lnTo>
                  <a:pt x="3308426" y="0"/>
                </a:lnTo>
                <a:lnTo>
                  <a:pt x="3308426" y="3185458"/>
                </a:lnTo>
                <a:lnTo>
                  <a:pt x="0" y="31854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10696123">
            <a:off x="15693893" y="219915"/>
            <a:ext cx="2576860" cy="1180671"/>
          </a:xfrm>
          <a:custGeom>
            <a:avLst/>
            <a:gdLst/>
            <a:ahLst/>
            <a:cxnLst/>
            <a:rect l="l" t="t" r="r" b="b"/>
            <a:pathLst>
              <a:path w="2576860" h="1180671">
                <a:moveTo>
                  <a:pt x="0" y="0"/>
                </a:moveTo>
                <a:lnTo>
                  <a:pt x="2576860" y="0"/>
                </a:lnTo>
                <a:lnTo>
                  <a:pt x="2576860" y="1180670"/>
                </a:lnTo>
                <a:lnTo>
                  <a:pt x="0" y="118067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8258148" y="810250"/>
            <a:ext cx="11659758" cy="7780239"/>
          </a:xfrm>
          <a:custGeom>
            <a:avLst/>
            <a:gdLst/>
            <a:ahLst/>
            <a:cxnLst/>
            <a:rect l="l" t="t" r="r" b="b"/>
            <a:pathLst>
              <a:path w="11659758" h="7780239">
                <a:moveTo>
                  <a:pt x="0" y="0"/>
                </a:moveTo>
                <a:lnTo>
                  <a:pt x="11659758" y="0"/>
                </a:lnTo>
                <a:lnTo>
                  <a:pt x="11659758" y="7780238"/>
                </a:lnTo>
                <a:lnTo>
                  <a:pt x="0" y="77802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609701" y="-1905908"/>
            <a:ext cx="7451635" cy="10832056"/>
            <a:chOff x="0" y="0"/>
            <a:chExt cx="9935514" cy="14442741"/>
          </a:xfrm>
        </p:grpSpPr>
        <p:sp>
          <p:nvSpPr>
            <p:cNvPr id="6" name="TextBox 6"/>
            <p:cNvSpPr txBox="1"/>
            <p:nvPr/>
          </p:nvSpPr>
          <p:spPr>
            <a:xfrm>
              <a:off x="0" y="-133350"/>
              <a:ext cx="9935514" cy="156633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468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460604"/>
              <a:ext cx="9113525" cy="1098617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077"/>
                </a:lnSpc>
              </a:pPr>
              <a:r>
                <a:rPr lang="en-US" sz="3136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Za każdym razem, gdy bierzemy telefon do ręki, trzymamy nie tylko aparat do rozmawiania na odległość. </a:t>
              </a:r>
              <a:r>
                <a:rPr lang="en-US" sz="3136" b="1">
                  <a:solidFill>
                    <a:srgbClr val="191919"/>
                  </a:solidFill>
                  <a:latin typeface="Alegreya Sans Bold"/>
                  <a:ea typeface="Alegreya Sans Bold"/>
                  <a:cs typeface="Alegreya Sans Bold"/>
                  <a:sym typeface="Alegreya Sans Bold"/>
                </a:rPr>
                <a:t>Trzymamy złoto, srebro, platynę, miedź i ok. 30 innych metali. </a:t>
              </a:r>
              <a:r>
                <a:rPr lang="en-US" sz="3136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Jedną z ważniejszych składowych jest </a:t>
              </a:r>
              <a:r>
                <a:rPr lang="en-US" sz="3136" b="1">
                  <a:solidFill>
                    <a:srgbClr val="191919"/>
                  </a:solidFill>
                  <a:latin typeface="Alegreya Sans Bold"/>
                  <a:ea typeface="Alegreya Sans Bold"/>
                  <a:cs typeface="Alegreya Sans Bold"/>
                  <a:sym typeface="Alegreya Sans Bold"/>
                </a:rPr>
                <a:t>koltan</a:t>
              </a:r>
              <a:r>
                <a:rPr lang="en-US" sz="3136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, zawierający duże ilości tantalu. Jest to rzadki metal, umożliwiający produkcję bardzo małych kondensatorów, niezbędnych do działania telefonów komórkowych i smartfonów. Inną istotną rudą jest</a:t>
              </a:r>
              <a:r>
                <a:rPr lang="en-US" sz="3136" b="1">
                  <a:solidFill>
                    <a:srgbClr val="191919"/>
                  </a:solidFill>
                  <a:latin typeface="Alegreya Sans Bold"/>
                  <a:ea typeface="Alegreya Sans Bold"/>
                  <a:cs typeface="Alegreya Sans Bold"/>
                  <a:sym typeface="Alegreya Sans Bold"/>
                </a:rPr>
                <a:t> kasyteryt</a:t>
              </a:r>
              <a:r>
                <a:rPr lang="en-US" sz="3136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, wykorzystywany do produkcji płyt głównych w urządzeniach mobilnych. </a:t>
              </a:r>
            </a:p>
            <a:p>
              <a:pPr algn="l">
                <a:lnSpc>
                  <a:spcPts val="4077"/>
                </a:lnSpc>
              </a:pPr>
              <a:endParaRPr lang="en-US" sz="3136">
                <a:solidFill>
                  <a:srgbClr val="191919"/>
                </a:solidFill>
                <a:latin typeface="Alegreya Sans"/>
                <a:ea typeface="Alegreya Sans"/>
                <a:cs typeface="Alegreya Sans"/>
                <a:sym typeface="Alegreya Sans"/>
              </a:endParaRPr>
            </a:p>
            <a:p>
              <a:pPr algn="l">
                <a:lnSpc>
                  <a:spcPts val="4077"/>
                </a:lnSpc>
              </a:pPr>
              <a:r>
                <a:rPr lang="en-US" sz="3136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Oba występują w ogarniętej wojną Demokratycznej Republice Konga.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4493659"/>
              <a:ext cx="9113525" cy="3250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031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489787" y="6609037"/>
            <a:ext cx="3308426" cy="3185458"/>
          </a:xfrm>
          <a:custGeom>
            <a:avLst/>
            <a:gdLst/>
            <a:ahLst/>
            <a:cxnLst/>
            <a:rect l="l" t="t" r="r" b="b"/>
            <a:pathLst>
              <a:path w="3308426" h="3185458">
                <a:moveTo>
                  <a:pt x="0" y="0"/>
                </a:moveTo>
                <a:lnTo>
                  <a:pt x="3308426" y="0"/>
                </a:lnTo>
                <a:lnTo>
                  <a:pt x="3308426" y="3185459"/>
                </a:lnTo>
                <a:lnTo>
                  <a:pt x="0" y="31854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85083" y="1028700"/>
            <a:ext cx="2576860" cy="1180671"/>
          </a:xfrm>
          <a:custGeom>
            <a:avLst/>
            <a:gdLst/>
            <a:ahLst/>
            <a:cxnLst/>
            <a:rect l="l" t="t" r="r" b="b"/>
            <a:pathLst>
              <a:path w="2576860" h="1180671">
                <a:moveTo>
                  <a:pt x="0" y="0"/>
                </a:moveTo>
                <a:lnTo>
                  <a:pt x="2576861" y="0"/>
                </a:lnTo>
                <a:lnTo>
                  <a:pt x="2576861" y="1180671"/>
                </a:lnTo>
                <a:lnTo>
                  <a:pt x="0" y="11806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495191" y="1538467"/>
            <a:ext cx="8295458" cy="7210066"/>
          </a:xfrm>
          <a:custGeom>
            <a:avLst/>
            <a:gdLst/>
            <a:ahLst/>
            <a:cxnLst/>
            <a:rect l="l" t="t" r="r" b="b"/>
            <a:pathLst>
              <a:path w="8295458" h="7210066">
                <a:moveTo>
                  <a:pt x="0" y="0"/>
                </a:moveTo>
                <a:lnTo>
                  <a:pt x="8295459" y="0"/>
                </a:lnTo>
                <a:lnTo>
                  <a:pt x="8295459" y="7210066"/>
                </a:lnTo>
                <a:lnTo>
                  <a:pt x="0" y="72100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7526" b="-7526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11071763" y="916582"/>
            <a:ext cx="6187537" cy="7717652"/>
            <a:chOff x="0" y="0"/>
            <a:chExt cx="8250050" cy="10290203"/>
          </a:xfrm>
        </p:grpSpPr>
        <p:sp>
          <p:nvSpPr>
            <p:cNvPr id="6" name="TextBox 6"/>
            <p:cNvSpPr txBox="1"/>
            <p:nvPr/>
          </p:nvSpPr>
          <p:spPr>
            <a:xfrm>
              <a:off x="0" y="-140906"/>
              <a:ext cx="8250050" cy="16049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640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126818"/>
              <a:ext cx="7567503" cy="71515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72"/>
                </a:lnSpc>
              </a:pPr>
              <a:r>
                <a:rPr lang="en-US" sz="3286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Wydobycie surowców do produkcji telefonów to nie jedyna kontrowersyjna kwestia. Ponieważ w każdym sezonie pojawiają się nowe modele, wielu ludzi wymienia telefony jak przysłowiowe rękawiczki. To oznacza, że z roku na rok rośnie liczba starych i zużytych aparatów, będących e-odpadami.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9987343"/>
              <a:ext cx="7567503" cy="32140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072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3920269">
            <a:off x="13066203" y="-4196498"/>
            <a:ext cx="6226076" cy="8392995"/>
          </a:xfrm>
          <a:custGeom>
            <a:avLst/>
            <a:gdLst/>
            <a:ahLst/>
            <a:cxnLst/>
            <a:rect l="l" t="t" r="r" b="b"/>
            <a:pathLst>
              <a:path w="6226076" h="8392995">
                <a:moveTo>
                  <a:pt x="0" y="0"/>
                </a:moveTo>
                <a:lnTo>
                  <a:pt x="6226077" y="0"/>
                </a:lnTo>
                <a:lnTo>
                  <a:pt x="6226077" y="8392996"/>
                </a:lnTo>
                <a:lnTo>
                  <a:pt x="0" y="839299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443331" y="5960372"/>
            <a:ext cx="6781906" cy="6529835"/>
          </a:xfrm>
          <a:custGeom>
            <a:avLst/>
            <a:gdLst/>
            <a:ahLst/>
            <a:cxnLst/>
            <a:rect l="l" t="t" r="r" b="b"/>
            <a:pathLst>
              <a:path w="6781906" h="6529835">
                <a:moveTo>
                  <a:pt x="0" y="0"/>
                </a:moveTo>
                <a:lnTo>
                  <a:pt x="6781905" y="0"/>
                </a:lnTo>
                <a:lnTo>
                  <a:pt x="6781905" y="6529835"/>
                </a:lnTo>
                <a:lnTo>
                  <a:pt x="0" y="652983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176813" y="7703286"/>
            <a:ext cx="2991384" cy="1473936"/>
          </a:xfrm>
          <a:custGeom>
            <a:avLst/>
            <a:gdLst/>
            <a:ahLst/>
            <a:cxnLst/>
            <a:rect l="l" t="t" r="r" b="b"/>
            <a:pathLst>
              <a:path w="2991384" h="1473936">
                <a:moveTo>
                  <a:pt x="0" y="0"/>
                </a:moveTo>
                <a:lnTo>
                  <a:pt x="2991384" y="0"/>
                </a:lnTo>
                <a:lnTo>
                  <a:pt x="2991384" y="1473936"/>
                </a:lnTo>
                <a:lnTo>
                  <a:pt x="0" y="14739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2297023" y="1459266"/>
            <a:ext cx="9160042" cy="1239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en-US" sz="7200" b="1">
                <a:solidFill>
                  <a:srgbClr val="191919"/>
                </a:solidFill>
                <a:latin typeface="Alegreya Sans Medium"/>
                <a:ea typeface="Alegreya Sans Medium"/>
                <a:cs typeface="Alegreya Sans Medium"/>
                <a:sym typeface="Alegreya Sans Medium"/>
              </a:rPr>
              <a:t>Skąd się biorą e-odpady?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088138" y="3358032"/>
            <a:ext cx="11091103" cy="7405587"/>
            <a:chOff x="0" y="0"/>
            <a:chExt cx="14788138" cy="9874116"/>
          </a:xfrm>
        </p:grpSpPr>
        <p:sp>
          <p:nvSpPr>
            <p:cNvPr id="7" name="TextBox 7"/>
            <p:cNvSpPr txBox="1"/>
            <p:nvPr/>
          </p:nvSpPr>
          <p:spPr>
            <a:xfrm>
              <a:off x="0" y="-49258"/>
              <a:ext cx="14788138" cy="51714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289"/>
                </a:lnSpc>
              </a:pPr>
              <a:r>
                <a:rPr lang="en-US" sz="38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Każdego roku w Polsce powstaje kilkanaście tysięcy ton elektroodpadów. Sami je produkujemy poprzez napędzanie rynku sprzętów RTV i AGD. </a:t>
              </a:r>
            </a:p>
            <a:p>
              <a:pPr algn="l">
                <a:lnSpc>
                  <a:spcPts val="4289"/>
                </a:lnSpc>
              </a:pPr>
              <a:endParaRPr lang="en-US" sz="3899">
                <a:solidFill>
                  <a:srgbClr val="191919"/>
                </a:solidFill>
                <a:latin typeface="Alegreya Sans"/>
                <a:ea typeface="Alegreya Sans"/>
                <a:cs typeface="Alegreya Sans"/>
                <a:sym typeface="Alegreya Sans"/>
              </a:endParaRPr>
            </a:p>
            <a:p>
              <a:pPr algn="l">
                <a:lnSpc>
                  <a:spcPts val="4289"/>
                </a:lnSpc>
              </a:pPr>
              <a:r>
                <a:rPr lang="en-US" sz="38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Problemem są nadmierne zakupy, szybkie zużycie urządzeń, podążanie za nowościami i brak wiedzy na temat gospodarowania odpadami.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6310407"/>
              <a:ext cx="14788138" cy="401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20"/>
                </a:lnSpc>
              </a:pPr>
              <a:endParaRPr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7702667"/>
              <a:ext cx="14788138" cy="58139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080"/>
                </a:lnSpc>
              </a:pPr>
              <a:endParaRPr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472292"/>
              <a:ext cx="14788138" cy="4018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20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07882"/>
            <a:ext cx="8352397" cy="8352397"/>
          </a:xfrm>
          <a:custGeom>
            <a:avLst/>
            <a:gdLst/>
            <a:ahLst/>
            <a:cxnLst/>
            <a:rect l="l" t="t" r="r" b="b"/>
            <a:pathLst>
              <a:path w="8352397" h="8352397">
                <a:moveTo>
                  <a:pt x="0" y="0"/>
                </a:moveTo>
                <a:lnTo>
                  <a:pt x="8352397" y="0"/>
                </a:lnTo>
                <a:lnTo>
                  <a:pt x="8352397" y="8352396"/>
                </a:lnTo>
                <a:lnTo>
                  <a:pt x="0" y="83523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0984" r="20984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965882" y="676028"/>
            <a:ext cx="1631476" cy="3227741"/>
          </a:xfrm>
          <a:custGeom>
            <a:avLst/>
            <a:gdLst/>
            <a:ahLst/>
            <a:cxnLst/>
            <a:rect l="l" t="t" r="r" b="b"/>
            <a:pathLst>
              <a:path w="1631476" h="3227741">
                <a:moveTo>
                  <a:pt x="0" y="0"/>
                </a:moveTo>
                <a:lnTo>
                  <a:pt x="1631477" y="0"/>
                </a:lnTo>
                <a:lnTo>
                  <a:pt x="1631477" y="3227741"/>
                </a:lnTo>
                <a:lnTo>
                  <a:pt x="0" y="32277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6819794" y="6958646"/>
            <a:ext cx="2936412" cy="2827271"/>
          </a:xfrm>
          <a:custGeom>
            <a:avLst/>
            <a:gdLst/>
            <a:ahLst/>
            <a:cxnLst/>
            <a:rect l="l" t="t" r="r" b="b"/>
            <a:pathLst>
              <a:path w="2936412" h="2827271">
                <a:moveTo>
                  <a:pt x="0" y="0"/>
                </a:moveTo>
                <a:lnTo>
                  <a:pt x="2936412" y="0"/>
                </a:lnTo>
                <a:lnTo>
                  <a:pt x="2936412" y="2827271"/>
                </a:lnTo>
                <a:lnTo>
                  <a:pt x="0" y="28272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8890155" y="-682661"/>
            <a:ext cx="8369145" cy="10969661"/>
            <a:chOff x="0" y="0"/>
            <a:chExt cx="11158860" cy="14626214"/>
          </a:xfrm>
        </p:grpSpPr>
        <p:sp>
          <p:nvSpPr>
            <p:cNvPr id="6" name="TextBox 6"/>
            <p:cNvSpPr txBox="1"/>
            <p:nvPr/>
          </p:nvSpPr>
          <p:spPr>
            <a:xfrm>
              <a:off x="0" y="-140906"/>
              <a:ext cx="11158860" cy="16049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640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2062985"/>
              <a:ext cx="10235661" cy="119155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59"/>
                </a:lnSpc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Przestarzałe i zużyte urządzenia elektryczne i elektroniczne zawierają szereg szkodliwych, trujących substancji. Najniebezpieczniejsze są:</a:t>
              </a:r>
            </a:p>
            <a:p>
              <a:pPr marL="690877" lvl="1" indent="-345439" algn="l">
                <a:lnSpc>
                  <a:spcPts val="4159"/>
                </a:lnSpc>
                <a:buFont typeface="Arial"/>
                <a:buChar char="•"/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ołów,</a:t>
              </a:r>
            </a:p>
            <a:p>
              <a:pPr marL="690877" lvl="1" indent="-345439" algn="l">
                <a:lnSpc>
                  <a:spcPts val="4159"/>
                </a:lnSpc>
                <a:buFont typeface="Arial"/>
                <a:buChar char="•"/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rtęć,</a:t>
              </a:r>
            </a:p>
            <a:p>
              <a:pPr marL="690877" lvl="1" indent="-345439" algn="l">
                <a:lnSpc>
                  <a:spcPts val="4159"/>
                </a:lnSpc>
                <a:buFont typeface="Arial"/>
                <a:buChar char="•"/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chrom,</a:t>
              </a:r>
            </a:p>
            <a:p>
              <a:pPr marL="690877" lvl="1" indent="-345439" algn="l">
                <a:lnSpc>
                  <a:spcPts val="4159"/>
                </a:lnSpc>
                <a:buFont typeface="Arial"/>
                <a:buChar char="•"/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kadm.</a:t>
              </a:r>
            </a:p>
            <a:p>
              <a:pPr algn="l">
                <a:lnSpc>
                  <a:spcPts val="4159"/>
                </a:lnSpc>
              </a:pPr>
              <a:endParaRPr lang="en-US" sz="3199">
                <a:solidFill>
                  <a:srgbClr val="191919"/>
                </a:solidFill>
                <a:latin typeface="Alegreya Sans"/>
                <a:ea typeface="Alegreya Sans"/>
                <a:cs typeface="Alegreya Sans"/>
                <a:sym typeface="Alegreya Sans"/>
              </a:endParaRPr>
            </a:p>
            <a:p>
              <a:pPr algn="l">
                <a:lnSpc>
                  <a:spcPts val="4159"/>
                </a:lnSpc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Jeżeli wymienione substancje przenikną do wód gruntowych, ziemi lub powietrza, mogą wyrządzić nieodwracalne szkody.</a:t>
              </a:r>
            </a:p>
            <a:p>
              <a:pPr algn="l">
                <a:lnSpc>
                  <a:spcPts val="4159"/>
                </a:lnSpc>
              </a:pPr>
              <a:endParaRPr lang="en-US" sz="3199">
                <a:solidFill>
                  <a:srgbClr val="191919"/>
                </a:solidFill>
                <a:latin typeface="Alegreya Sans"/>
                <a:ea typeface="Alegreya Sans"/>
                <a:cs typeface="Alegreya Sans"/>
                <a:sym typeface="Alegreya Sans"/>
              </a:endParaRPr>
            </a:p>
            <a:p>
              <a:pPr algn="l">
                <a:lnSpc>
                  <a:spcPts val="4159"/>
                </a:lnSpc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Okazuje się, że jeden wyrzucony do zwykłego kosza telefon komórkowy jest w stanie skazić 1m3 gleby oraz 400 litrów wody. </a:t>
              </a:r>
            </a:p>
            <a:p>
              <a:pPr algn="l">
                <a:lnSpc>
                  <a:spcPts val="4159"/>
                </a:lnSpc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Przerażające, prawda?</a:t>
              </a:r>
            </a:p>
            <a:p>
              <a:pPr algn="l">
                <a:lnSpc>
                  <a:spcPts val="4159"/>
                </a:lnSpc>
              </a:pPr>
              <a:endParaRPr lang="en-US" sz="3199">
                <a:solidFill>
                  <a:srgbClr val="191919"/>
                </a:solidFill>
                <a:latin typeface="Alegreya Sans"/>
                <a:ea typeface="Alegreya Sans"/>
                <a:cs typeface="Alegreya Sans"/>
                <a:sym typeface="Alegreya San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14216186"/>
              <a:ext cx="10235661" cy="816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20"/>
                </a:lnSpc>
              </a:pPr>
              <a:endParaRPr/>
            </a:p>
            <a:p>
              <a:pPr algn="l">
                <a:lnSpc>
                  <a:spcPts val="252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5121658" y="8862257"/>
            <a:ext cx="4634548" cy="396043"/>
          </a:xfrm>
          <a:custGeom>
            <a:avLst/>
            <a:gdLst/>
            <a:ahLst/>
            <a:cxnLst/>
            <a:rect l="l" t="t" r="r" b="b"/>
            <a:pathLst>
              <a:path w="4634548" h="396043">
                <a:moveTo>
                  <a:pt x="0" y="0"/>
                </a:moveTo>
                <a:lnTo>
                  <a:pt x="4634548" y="0"/>
                </a:lnTo>
                <a:lnTo>
                  <a:pt x="4634548" y="396043"/>
                </a:lnTo>
                <a:lnTo>
                  <a:pt x="0" y="3960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10275308" y="358283"/>
            <a:ext cx="1631476" cy="3227741"/>
          </a:xfrm>
          <a:custGeom>
            <a:avLst/>
            <a:gdLst/>
            <a:ahLst/>
            <a:cxnLst/>
            <a:rect l="l" t="t" r="r" b="b"/>
            <a:pathLst>
              <a:path w="1631476" h="3227741">
                <a:moveTo>
                  <a:pt x="1631476" y="3227741"/>
                </a:moveTo>
                <a:lnTo>
                  <a:pt x="0" y="3227741"/>
                </a:lnTo>
                <a:lnTo>
                  <a:pt x="0" y="0"/>
                </a:lnTo>
                <a:lnTo>
                  <a:pt x="1631476" y="0"/>
                </a:lnTo>
                <a:lnTo>
                  <a:pt x="1631476" y="3227741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8160982" y="7966568"/>
            <a:ext cx="6361694" cy="6125242"/>
          </a:xfrm>
          <a:custGeom>
            <a:avLst/>
            <a:gdLst/>
            <a:ahLst/>
            <a:cxnLst/>
            <a:rect l="l" t="t" r="r" b="b"/>
            <a:pathLst>
              <a:path w="6361694" h="6125242">
                <a:moveTo>
                  <a:pt x="0" y="0"/>
                </a:moveTo>
                <a:lnTo>
                  <a:pt x="6361694" y="0"/>
                </a:lnTo>
                <a:lnTo>
                  <a:pt x="6361694" y="6125242"/>
                </a:lnTo>
                <a:lnTo>
                  <a:pt x="0" y="612524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472862" y="0"/>
            <a:ext cx="6815137" cy="10287000"/>
          </a:xfrm>
          <a:custGeom>
            <a:avLst/>
            <a:gdLst/>
            <a:ahLst/>
            <a:cxnLst/>
            <a:rect l="l" t="t" r="r" b="b"/>
            <a:pathLst>
              <a:path w="6815137" h="10287000">
                <a:moveTo>
                  <a:pt x="0" y="0"/>
                </a:moveTo>
                <a:lnTo>
                  <a:pt x="6815138" y="0"/>
                </a:lnTo>
                <a:lnTo>
                  <a:pt x="681513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5471" r="-25471"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894009" y="1138015"/>
            <a:ext cx="8925200" cy="7594042"/>
            <a:chOff x="0" y="0"/>
            <a:chExt cx="11900267" cy="10125390"/>
          </a:xfrm>
        </p:grpSpPr>
        <p:sp>
          <p:nvSpPr>
            <p:cNvPr id="6" name="TextBox 6"/>
            <p:cNvSpPr txBox="1"/>
            <p:nvPr/>
          </p:nvSpPr>
          <p:spPr>
            <a:xfrm>
              <a:off x="0" y="-133350"/>
              <a:ext cx="11900267" cy="273260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744"/>
                </a:lnSpc>
              </a:pPr>
              <a:r>
                <a:rPr lang="en-US" sz="6453" b="1">
                  <a:solidFill>
                    <a:srgbClr val="191919"/>
                  </a:solidFill>
                  <a:latin typeface="Alegreya Sans Medium"/>
                  <a:ea typeface="Alegreya Sans Medium"/>
                  <a:cs typeface="Alegreya Sans Medium"/>
                  <a:sym typeface="Alegreya Sans Medium"/>
                </a:rPr>
                <a:t>Z Globalnej Północy na Globalne Południe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356706"/>
              <a:ext cx="10915729" cy="562906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159"/>
                </a:lnSpc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E-odpady powinny trafić do zakładów recyklingowych, jednak miliony ton elektrozłomu trafiaja na nielegalne wysypiska w Afryce i Azji, co ma fatalny wpływ na środowisko naturalne i zdrowie ludzi. Lokalni mieszkańcy w prymitywnych warunkach odzyskują tam surowce, za które otrzymują groszowe wynagrodzenie, jednocześnie rujnując swoje zdrowie.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9650395"/>
              <a:ext cx="10915729" cy="368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7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131554" y="9561658"/>
            <a:ext cx="3590255" cy="306804"/>
          </a:xfrm>
          <a:custGeom>
            <a:avLst/>
            <a:gdLst/>
            <a:ahLst/>
            <a:cxnLst/>
            <a:rect l="l" t="t" r="r" b="b"/>
            <a:pathLst>
              <a:path w="3590255" h="306804">
                <a:moveTo>
                  <a:pt x="0" y="0"/>
                </a:moveTo>
                <a:lnTo>
                  <a:pt x="3590255" y="0"/>
                </a:lnTo>
                <a:lnTo>
                  <a:pt x="3590255" y="306803"/>
                </a:lnTo>
                <a:lnTo>
                  <a:pt x="0" y="30680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18852" y="1028700"/>
            <a:ext cx="1631476" cy="3227741"/>
          </a:xfrm>
          <a:custGeom>
            <a:avLst/>
            <a:gdLst/>
            <a:ahLst/>
            <a:cxnLst/>
            <a:rect l="l" t="t" r="r" b="b"/>
            <a:pathLst>
              <a:path w="1631476" h="3227741">
                <a:moveTo>
                  <a:pt x="0" y="0"/>
                </a:moveTo>
                <a:lnTo>
                  <a:pt x="1631477" y="0"/>
                </a:lnTo>
                <a:lnTo>
                  <a:pt x="1631477" y="3227741"/>
                </a:lnTo>
                <a:lnTo>
                  <a:pt x="0" y="32277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6819794" y="6958646"/>
            <a:ext cx="2936412" cy="2827271"/>
          </a:xfrm>
          <a:custGeom>
            <a:avLst/>
            <a:gdLst/>
            <a:ahLst/>
            <a:cxnLst/>
            <a:rect l="l" t="t" r="r" b="b"/>
            <a:pathLst>
              <a:path w="2936412" h="2827271">
                <a:moveTo>
                  <a:pt x="0" y="0"/>
                </a:moveTo>
                <a:lnTo>
                  <a:pt x="2936412" y="0"/>
                </a:lnTo>
                <a:lnTo>
                  <a:pt x="2936412" y="2827271"/>
                </a:lnTo>
                <a:lnTo>
                  <a:pt x="0" y="28272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9144000" y="2913996"/>
            <a:ext cx="7157740" cy="2989435"/>
            <a:chOff x="0" y="0"/>
            <a:chExt cx="9543653" cy="3985914"/>
          </a:xfrm>
        </p:grpSpPr>
        <p:sp>
          <p:nvSpPr>
            <p:cNvPr id="5" name="TextBox 5"/>
            <p:cNvSpPr txBox="1"/>
            <p:nvPr/>
          </p:nvSpPr>
          <p:spPr>
            <a:xfrm>
              <a:off x="0" y="-140906"/>
              <a:ext cx="9543653" cy="16049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8640"/>
                </a:lnSpc>
              </a:pPr>
              <a:endParaRPr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2129660"/>
              <a:ext cx="8754084" cy="120858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639"/>
                </a:lnSpc>
              </a:pPr>
              <a:endParaRPr/>
            </a:p>
            <a:p>
              <a:pPr algn="l">
                <a:lnSpc>
                  <a:spcPts val="3640"/>
                </a:lnSpc>
              </a:pPr>
              <a:endParaRPr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3575885"/>
              <a:ext cx="8754084" cy="8169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520"/>
                </a:lnSpc>
              </a:pPr>
              <a:endParaRPr/>
            </a:p>
            <a:p>
              <a:pPr algn="l">
                <a:lnSpc>
                  <a:spcPts val="252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121658" y="8862257"/>
            <a:ext cx="4634548" cy="396043"/>
          </a:xfrm>
          <a:custGeom>
            <a:avLst/>
            <a:gdLst/>
            <a:ahLst/>
            <a:cxnLst/>
            <a:rect l="l" t="t" r="r" b="b"/>
            <a:pathLst>
              <a:path w="4634548" h="396043">
                <a:moveTo>
                  <a:pt x="0" y="0"/>
                </a:moveTo>
                <a:lnTo>
                  <a:pt x="4634548" y="0"/>
                </a:lnTo>
                <a:lnTo>
                  <a:pt x="4634548" y="396043"/>
                </a:lnTo>
                <a:lnTo>
                  <a:pt x="0" y="3960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360115" y="1078937"/>
            <a:ext cx="4631174" cy="12185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b="1">
                <a:solidFill>
                  <a:srgbClr val="191919"/>
                </a:solidFill>
                <a:latin typeface="Alegreya Sans Bold"/>
                <a:ea typeface="Alegreya Sans Bold"/>
                <a:cs typeface="Alegreya Sans Bold"/>
                <a:sym typeface="Alegreya Sans Bold"/>
              </a:rPr>
              <a:t>Agbogbloshie </a:t>
            </a:r>
          </a:p>
        </p:txBody>
      </p:sp>
      <p:pic>
        <p:nvPicPr>
          <p:cNvPr id="10" name="Picture 10"/>
          <p:cNvPicPr>
            <a:picLocks noChangeAspect="1"/>
          </p:cNvPicPr>
          <p:nvPr>
            <a:videoFile r:link="rId1"/>
          </p:nvPr>
        </p:nvPicPr>
        <p:blipFill>
          <a:blip r:embed="rId9"/>
          <a:stretch>
            <a:fillRect/>
          </a:stretch>
        </p:blipFill>
        <p:spPr>
          <a:xfrm>
            <a:off x="3990919" y="2642571"/>
            <a:ext cx="10981372" cy="61722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2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9689516" y="644277"/>
            <a:ext cx="3037954" cy="1391935"/>
          </a:xfrm>
          <a:custGeom>
            <a:avLst/>
            <a:gdLst/>
            <a:ahLst/>
            <a:cxnLst/>
            <a:rect l="l" t="t" r="r" b="b"/>
            <a:pathLst>
              <a:path w="3037954" h="1391935">
                <a:moveTo>
                  <a:pt x="0" y="0"/>
                </a:moveTo>
                <a:lnTo>
                  <a:pt x="3037954" y="0"/>
                </a:lnTo>
                <a:lnTo>
                  <a:pt x="3037954" y="1391936"/>
                </a:lnTo>
                <a:lnTo>
                  <a:pt x="0" y="139193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1506379" y="0"/>
            <a:ext cx="6781621" cy="10236408"/>
          </a:xfrm>
          <a:custGeom>
            <a:avLst/>
            <a:gdLst/>
            <a:ahLst/>
            <a:cxnLst/>
            <a:rect l="l" t="t" r="r" b="b"/>
            <a:pathLst>
              <a:path w="6781621" h="10236408">
                <a:moveTo>
                  <a:pt x="0" y="0"/>
                </a:moveTo>
                <a:lnTo>
                  <a:pt x="6781621" y="0"/>
                </a:lnTo>
                <a:lnTo>
                  <a:pt x="6781621" y="10236408"/>
                </a:lnTo>
                <a:lnTo>
                  <a:pt x="0" y="102364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5471" r="-25471"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330910" y="675559"/>
            <a:ext cx="9520973" cy="9087566"/>
            <a:chOff x="0" y="0"/>
            <a:chExt cx="12694631" cy="12116755"/>
          </a:xfrm>
        </p:grpSpPr>
        <p:sp>
          <p:nvSpPr>
            <p:cNvPr id="5" name="TextBox 5"/>
            <p:cNvSpPr txBox="1"/>
            <p:nvPr/>
          </p:nvSpPr>
          <p:spPr>
            <a:xfrm>
              <a:off x="0" y="-133350"/>
              <a:ext cx="12694631" cy="143297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744"/>
                </a:lnSpc>
              </a:pPr>
              <a:r>
                <a:rPr lang="en-US" sz="6453" b="1">
                  <a:solidFill>
                    <a:srgbClr val="191919"/>
                  </a:solidFill>
                  <a:latin typeface="Alegreya Sans Medium"/>
                  <a:ea typeface="Alegreya Sans Medium"/>
                  <a:cs typeface="Alegreya Sans Medium"/>
                  <a:sym typeface="Alegreya Sans Medium"/>
                </a:rPr>
                <a:t>Recykling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2133278"/>
              <a:ext cx="11644374" cy="88438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3899"/>
                </a:lnSpc>
              </a:pPr>
              <a:r>
                <a:rPr lang="en-US" sz="2999">
                  <a:solidFill>
                    <a:srgbClr val="191919"/>
                  </a:solidFill>
                  <a:latin typeface="Clear Sans"/>
                  <a:ea typeface="Clear Sans"/>
                  <a:cs typeface="Clear Sans"/>
                  <a:sym typeface="Clear Sans"/>
                </a:rPr>
                <a:t>Istnieje jednak sposób, by ograniczyć wydobycie surowców oraz wysyłanie elektroodpadów na globalne wysypiska śmieci. Najprostszą metodą jest zbiórka i recykling starych urządzeń. </a:t>
              </a:r>
            </a:p>
            <a:p>
              <a:pPr algn="l">
                <a:lnSpc>
                  <a:spcPts val="4159"/>
                </a:lnSpc>
              </a:pPr>
              <a:endParaRPr lang="en-US" sz="2999">
                <a:solidFill>
                  <a:srgbClr val="191919"/>
                </a:solidFill>
                <a:latin typeface="Clear Sans"/>
                <a:ea typeface="Clear Sans"/>
                <a:cs typeface="Clear Sans"/>
                <a:sym typeface="Clear Sans"/>
              </a:endParaRPr>
            </a:p>
            <a:p>
              <a:pPr algn="l">
                <a:lnSpc>
                  <a:spcPts val="4159"/>
                </a:lnSpc>
              </a:pPr>
              <a:r>
                <a:rPr lang="en-US" sz="3199">
                  <a:solidFill>
                    <a:srgbClr val="191919"/>
                  </a:solidFill>
                  <a:latin typeface="Alegreya Sans"/>
                  <a:ea typeface="Alegreya Sans"/>
                  <a:cs typeface="Alegreya Sans"/>
                  <a:sym typeface="Alegreya Sans"/>
                </a:rPr>
                <a:t>Amerykańska firma Falconbridge Limited, specjalizująca się właśnie w przetwarzaniu komórek, podaje że jedna tona aparatów zawiera aż 140 kg miedzi, 3,14 kg srebra, 300 g złota, 130 g palladu i 3 gramy platyny. W specjalistycznych zakładach odzyskuje się te surowce w warunkach pozwalających na ochronę zarówno środowiska, jak i zdrowia ludzi, którzy się tym zajmują.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11641760"/>
              <a:ext cx="11644374" cy="3683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37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-815738" y="7522627"/>
            <a:ext cx="1631476" cy="3227741"/>
          </a:xfrm>
          <a:custGeom>
            <a:avLst/>
            <a:gdLst/>
            <a:ahLst/>
            <a:cxnLst/>
            <a:rect l="l" t="t" r="r" b="b"/>
            <a:pathLst>
              <a:path w="1631476" h="3227741">
                <a:moveTo>
                  <a:pt x="0" y="0"/>
                </a:moveTo>
                <a:lnTo>
                  <a:pt x="1631476" y="0"/>
                </a:lnTo>
                <a:lnTo>
                  <a:pt x="1631476" y="3227741"/>
                </a:lnTo>
                <a:lnTo>
                  <a:pt x="0" y="322774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458</Words>
  <Application>Microsoft Office PowerPoint</Application>
  <PresentationFormat>Niestandardowy</PresentationFormat>
  <Paragraphs>31</Paragraphs>
  <Slides>10</Slides>
  <Notes>0</Notes>
  <HiddenSlides>0</HiddenSlides>
  <MMClips>1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7" baseType="lpstr">
      <vt:lpstr>Alegreya Sans Medium</vt:lpstr>
      <vt:lpstr>Alegreya Sans</vt:lpstr>
      <vt:lpstr>Clear Sans</vt:lpstr>
      <vt:lpstr>Calibri</vt:lpstr>
      <vt:lpstr>Arial</vt:lpstr>
      <vt:lpstr>Alegreya Sans Bold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elektronika a środowisko</dc:title>
  <dc:creator>Wykładowca</dc:creator>
  <cp:lastModifiedBy>Małgorzata Wójcik-Dudek</cp:lastModifiedBy>
  <cp:revision>2</cp:revision>
  <dcterms:created xsi:type="dcterms:W3CDTF">2006-08-16T00:00:00Z</dcterms:created>
  <dcterms:modified xsi:type="dcterms:W3CDTF">2025-12-15T11:47:09Z</dcterms:modified>
  <dc:identifier>DAG316qPJzU</dc:identifier>
</cp:coreProperties>
</file>